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notesMasterIdLst>
    <p:notesMasterId r:id="rId14"/>
  </p:notesMasterIdLst>
  <p:handoutMasterIdLst>
    <p:handoutMasterId r:id="rId15"/>
  </p:handoutMasterIdLst>
  <p:sldIdLst>
    <p:sldId id="368" r:id="rId2"/>
    <p:sldId id="391" r:id="rId3"/>
    <p:sldId id="394" r:id="rId4"/>
    <p:sldId id="393" r:id="rId5"/>
    <p:sldId id="373" r:id="rId6"/>
    <p:sldId id="367" r:id="rId7"/>
    <p:sldId id="375" r:id="rId8"/>
    <p:sldId id="377" r:id="rId9"/>
    <p:sldId id="378" r:id="rId10"/>
    <p:sldId id="395" r:id="rId11"/>
    <p:sldId id="372" r:id="rId12"/>
    <p:sldId id="387" r:id="rId13"/>
  </p:sldIdLst>
  <p:sldSz cx="9144000" cy="5715000" type="screen16x10"/>
  <p:notesSz cx="6858000" cy="9144000"/>
  <p:defaultTextStyle>
    <a:defPPr>
      <a:defRPr lang="nb-NO"/>
    </a:defPPr>
    <a:lvl1pPr marL="0" algn="l" defTabSz="84893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24469" algn="l" defTabSz="84893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48937" algn="l" defTabSz="84893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273406" algn="l" defTabSz="84893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697874" algn="l" defTabSz="84893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122343" algn="l" defTabSz="84893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546811" algn="l" defTabSz="84893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2971280" algn="l" defTabSz="84893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395749" algn="l" defTabSz="84893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41"/>
    <a:srgbClr val="15403B"/>
    <a:srgbClr val="16403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sfarg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58" autoAdjust="0"/>
    <p:restoredTop sz="94684" autoAdjust="0"/>
  </p:normalViewPr>
  <p:slideViewPr>
    <p:cSldViewPr snapToGrid="0">
      <p:cViewPr varScale="1">
        <p:scale>
          <a:sx n="118" d="100"/>
          <a:sy n="118" d="100"/>
        </p:scale>
        <p:origin x="-912" y="-96"/>
      </p:cViewPr>
      <p:guideLst>
        <p:guide orient="horz" pos="323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400"/>
    </p:cViewPr>
  </p:sorterViewPr>
  <p:notesViewPr>
    <p:cSldViewPr snapToGrid="0" snapToObjects="1">
      <p:cViewPr varScale="1">
        <p:scale>
          <a:sx n="86" d="100"/>
          <a:sy n="86" d="100"/>
        </p:scale>
        <p:origin x="-2784" y="-10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D649A-3A60-B846-9C49-3A8634C73638}" type="datetimeFigureOut">
              <a:rPr lang="nb-NO" smtClean="0"/>
              <a:t>04.02.15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51C0A-81CD-CA46-902E-13A782E3F3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43798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1D4977-0F2E-4A57-ACCB-0A016A37428F}" type="datetimeFigureOut">
              <a:rPr lang="nb-NO" smtClean="0"/>
              <a:pPr/>
              <a:t>04.02.15</a:t>
            </a:fld>
            <a:endParaRPr lang="nb-NO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dirty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6D9D38-853D-4A42-85C0-32C1665424C7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99600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848937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24469" algn="l" defTabSz="848937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48937" algn="l" defTabSz="848937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73406" algn="l" defTabSz="848937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97874" algn="l" defTabSz="848937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122343" algn="l" defTabSz="848937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546811" algn="l" defTabSz="848937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971280" algn="l" defTabSz="848937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395749" algn="l" defTabSz="848937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4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89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73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978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22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46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71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957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5B7B80-C742-490C-A21D-5E07CBEDFB49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 smtClean="0"/>
              <a:t>Nettverkstreff 05.02.2015</a:t>
            </a:r>
            <a:endParaRPr lang="nb-NO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964533"/>
            <a:ext cx="8229600" cy="952500"/>
          </a:xfrm>
        </p:spPr>
        <p:txBody>
          <a:bodyPr/>
          <a:lstStyle>
            <a:lvl1pPr algn="ctr">
              <a:defRPr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Nettverkstreff 05.02.2015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Nettverkstreff 05.02.2015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B7B80-C742-490C-A21D-5E07CBEDFB49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300"/>
            </a:lvl1pPr>
          </a:lstStyle>
          <a:p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300"/>
            </a:lvl1pPr>
          </a:lstStyle>
          <a:p>
            <a:r>
              <a:rPr lang="nb-NO" smtClean="0"/>
              <a:t>Nettverkstreff 05.02.2015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300"/>
            </a:lvl1pPr>
          </a:lstStyle>
          <a:p>
            <a:fld id="{215B7B80-C742-490C-A21D-5E07CBEDFB49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Nettverkstreff 05.02.2015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B7B80-C742-490C-A21D-5E07CBEDFB49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4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89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73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978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22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46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71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957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5B7B80-C742-490C-A21D-5E07CBEDFB49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 smtClean="0"/>
              <a:t>Nettverkstreff 05.02.2015</a:t>
            </a:r>
            <a:endParaRPr lang="nb-NO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964533"/>
            <a:ext cx="8229600" cy="9525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Nettverkstreff 05.02.2015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377955" y="5118428"/>
            <a:ext cx="2177821" cy="43369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  <a:noFill/>
        </p:spPr>
        <p:txBody>
          <a:bodyPr vert="horz" lIns="84893" tIns="42447" rIns="84893" bIns="42447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84893" tIns="42447" rIns="84893" bIns="42447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2857488" y="5298304"/>
            <a:ext cx="1133468" cy="304271"/>
          </a:xfrm>
          <a:prstGeom prst="rect">
            <a:avLst/>
          </a:prstGeom>
        </p:spPr>
        <p:txBody>
          <a:bodyPr vert="horz" lIns="84893" tIns="42447" rIns="84893" bIns="42447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643438" y="5296963"/>
            <a:ext cx="3929090" cy="304271"/>
          </a:xfrm>
          <a:prstGeom prst="rect">
            <a:avLst/>
          </a:prstGeom>
        </p:spPr>
        <p:txBody>
          <a:bodyPr vert="horz" lIns="84893" tIns="42447" rIns="84893" bIns="42447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smtClean="0"/>
              <a:t>Nettverkstreff 05.02.2015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4071934" y="5298304"/>
            <a:ext cx="400024" cy="304271"/>
          </a:xfrm>
          <a:prstGeom prst="rect">
            <a:avLst/>
          </a:prstGeom>
        </p:spPr>
        <p:txBody>
          <a:bodyPr vert="horz" lIns="84893" tIns="42447" rIns="84893" bIns="42447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B7B80-C742-490C-A21D-5E07CBEDFB49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9" cstate="print"/>
          <a:stretch>
            <a:fillRect/>
          </a:stretch>
        </p:blipFill>
        <p:spPr bwMode="auto">
          <a:xfrm>
            <a:off x="377955" y="5118428"/>
            <a:ext cx="2177821" cy="433696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45" r:id="rId6"/>
    <p:sldLayoutId id="2147483746" r:id="rId7"/>
  </p:sldLayoutIdLst>
  <p:hf sldNum="0" hdr="0" dt="0"/>
  <p:txStyles>
    <p:titleStyle>
      <a:lvl1pPr algn="l" defTabSz="848937" rtl="0" eaLnBrk="1" latinLnBrk="0" hangingPunct="1">
        <a:spcBef>
          <a:spcPct val="0"/>
        </a:spcBef>
        <a:buNone/>
        <a:defRPr sz="3200" b="0" i="0" kern="1200" cap="small">
          <a:solidFill>
            <a:schemeClr val="bg1">
              <a:lumMod val="50000"/>
            </a:schemeClr>
          </a:solidFill>
          <a:latin typeface="Bank Gothic"/>
          <a:ea typeface="+mj-ea"/>
          <a:cs typeface="Bank Gothic"/>
        </a:defRPr>
      </a:lvl1pPr>
    </p:titleStyle>
    <p:bodyStyle>
      <a:lvl1pPr marL="318352" indent="-318352" algn="l" defTabSz="848937" rtl="0" eaLnBrk="1" latinLnBrk="0" hangingPunct="1">
        <a:spcBef>
          <a:spcPts val="1200"/>
        </a:spcBef>
        <a:buFont typeface="Arial" pitchFamily="34" charset="0"/>
        <a:buChar char="•"/>
        <a:defRPr sz="2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9761" indent="-265293" algn="l" defTabSz="848937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61172" indent="-212235" algn="l" defTabSz="848937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485641" indent="-212235" algn="l" defTabSz="848937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910109" indent="-212235" algn="l" defTabSz="848937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334578" indent="-212235" algn="l" defTabSz="848937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59047" indent="-212235" algn="l" defTabSz="848937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83515" indent="-212235" algn="l" defTabSz="848937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07984" indent="-212235" algn="l" defTabSz="848937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84893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4469" algn="l" defTabSz="84893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48937" algn="l" defTabSz="84893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73406" algn="l" defTabSz="84893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97874" algn="l" defTabSz="84893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22343" algn="l" defTabSz="84893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46811" algn="l" defTabSz="84893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71280" algn="l" defTabSz="84893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95749" algn="l" defTabSz="84893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rtverket.no/Standarder/SOSI/SOSI-arbeidsgruppe-7b/" TargetMode="External"/><Relationship Id="rId4" Type="http://schemas.openxmlformats.org/officeDocument/2006/relationships/hyperlink" Target="http://www.kartverket.no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a-nettverket.no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bb.no/nobbnr/21118401" TargetMode="External"/><Relationship Id="rId4" Type="http://schemas.openxmlformats.org/officeDocument/2006/relationships/hyperlink" Target="http://www.vvsnrf.no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Leder BA-Nettverket siden 2003  </a:t>
            </a:r>
            <a:br>
              <a:rPr lang="nb-NO" dirty="0" smtClean="0"/>
            </a:br>
            <a:r>
              <a:rPr lang="nb-NO" dirty="0" smtClean="0">
                <a:hlinkClick r:id="rId2"/>
              </a:rPr>
              <a:t>www.ba-nettverket.no</a:t>
            </a:r>
            <a:endParaRPr lang="nb-NO" dirty="0" smtClean="0"/>
          </a:p>
          <a:p>
            <a:r>
              <a:rPr lang="nb-NO" dirty="0" smtClean="0"/>
              <a:t>Ekstern leder SOSI Ledning (GML)  </a:t>
            </a:r>
            <a:r>
              <a:rPr lang="nb-NO" dirty="0" smtClean="0">
                <a:hlinkClick r:id="rId3"/>
              </a:rPr>
              <a:t>Informasjon om SOSI Ledning på Kartverkets sider</a:t>
            </a:r>
            <a:endParaRPr lang="nb-NO" dirty="0" smtClean="0"/>
          </a:p>
          <a:p>
            <a:r>
              <a:rPr lang="nb-NO" dirty="0" smtClean="0"/>
              <a:t>Prosjektleder </a:t>
            </a:r>
            <a:r>
              <a:rPr lang="nb-NO" smtClean="0"/>
              <a:t>SOSI Landskapsarkitektur</a:t>
            </a:r>
            <a:r>
              <a:rPr lang="nb-NO"/>
              <a:t> </a:t>
            </a:r>
            <a:r>
              <a:rPr lang="nb-NO" smtClean="0"/>
              <a:t>(GML)</a:t>
            </a:r>
            <a:br>
              <a:rPr lang="nb-NO" smtClean="0"/>
            </a:br>
            <a:r>
              <a:rPr lang="nb-NO" smtClean="0"/>
              <a:t>Mer </a:t>
            </a:r>
            <a:r>
              <a:rPr lang="nb-NO" dirty="0" smtClean="0"/>
              <a:t>info på </a:t>
            </a:r>
            <a:r>
              <a:rPr lang="nb-NO" dirty="0" smtClean="0">
                <a:hlinkClick r:id="rId4"/>
              </a:rPr>
              <a:t>www.kartverket.no 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dirty="0" smtClean="0"/>
          </a:p>
          <a:p>
            <a:endParaRPr lang="nb-NO" dirty="0" smtClean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 smtClean="0"/>
              <a:t>Nettverkstreff 05.02.2015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Inger Hokstad / BA-Nettverket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91180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SOSI Ledning 4.5 (MYE mer omfattende)</a:t>
            </a:r>
          </a:p>
          <a:p>
            <a:r>
              <a:rPr lang="nb-NO" dirty="0" smtClean="0"/>
              <a:t>SOSI Landskapsarkitektur (GML)</a:t>
            </a:r>
          </a:p>
          <a:p>
            <a:r>
              <a:rPr lang="nb-NO" dirty="0" smtClean="0"/>
              <a:t>Begge med GML-representasjon (Ikke SOSI ”prikk”?)</a:t>
            </a:r>
          </a:p>
          <a:p>
            <a:r>
              <a:rPr lang="nb-NO" dirty="0" smtClean="0"/>
              <a:t>KMD – Høringsforslag om NYE krav til dokumentasjon av ledningsanlegg (basert på SOSI 4.5 og GML)</a:t>
            </a:r>
          </a:p>
          <a:p>
            <a:r>
              <a:rPr lang="nb-NO" dirty="0" smtClean="0"/>
              <a:t>BA-Nettverket (Inger Hokstad AS og </a:t>
            </a:r>
            <a:r>
              <a:rPr lang="nb-NO" dirty="0"/>
              <a:t>A</a:t>
            </a:r>
            <a:r>
              <a:rPr lang="nb-NO" dirty="0" smtClean="0"/>
              <a:t>rkitektum)+ SVV, JBV, VAV, Avinor, FB</a:t>
            </a:r>
            <a:r>
              <a:rPr lang="nb-NO" dirty="0"/>
              <a:t> </a:t>
            </a:r>
            <a:r>
              <a:rPr lang="nb-NO" dirty="0" smtClean="0"/>
              <a:t>og KV innvilget støtte til FoU-prosjekt Forenkling og forbedring av dokumentasjon av ledningsanlegg (Resultat: Produktspesifikasjoner og Klare bestillinger fra aktørene for ledningsinformasjon 2015/2016)</a:t>
            </a:r>
          </a:p>
          <a:p>
            <a:r>
              <a:rPr lang="nb-NO" dirty="0" smtClean="0"/>
              <a:t>DAKAT (Objektkatalog for NVDB) inn i SOSI Modellregister</a:t>
            </a:r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 smtClean="0"/>
              <a:t>Nettverkstreff 05.02.2015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skjer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2283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BA-Nettverket v/Inger Hokstad AS</a:t>
            </a:r>
          </a:p>
          <a:p>
            <a:r>
              <a:rPr lang="nb-NO" dirty="0" smtClean="0"/>
              <a:t>Arkitektum AS</a:t>
            </a:r>
          </a:p>
          <a:p>
            <a:r>
              <a:rPr lang="nb-NO" dirty="0" smtClean="0"/>
              <a:t>Kartverket</a:t>
            </a:r>
          </a:p>
          <a:p>
            <a:r>
              <a:rPr lang="nb-NO" dirty="0" smtClean="0"/>
              <a:t>Statens vegvesen</a:t>
            </a:r>
          </a:p>
          <a:p>
            <a:r>
              <a:rPr lang="nb-NO" dirty="0" smtClean="0"/>
              <a:t>Jernbaneverket</a:t>
            </a:r>
          </a:p>
          <a:p>
            <a:r>
              <a:rPr lang="nb-NO" dirty="0" smtClean="0"/>
              <a:t>VAV Oslo kommune</a:t>
            </a:r>
          </a:p>
          <a:p>
            <a:r>
              <a:rPr lang="nb-NO" dirty="0" smtClean="0"/>
              <a:t>Avinor </a:t>
            </a:r>
          </a:p>
          <a:p>
            <a:r>
              <a:rPr lang="nb-NO" dirty="0" smtClean="0"/>
              <a:t>Forsvarsbygg</a:t>
            </a:r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 smtClean="0"/>
              <a:t>Nettverkstreff 05.02.2015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3100" dirty="0" smtClean="0"/>
              <a:t>Prosjekt: Effektivisering og forbedring av ledningsdokumentasjon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43754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Forbedre og effektivisere metode for å lage ”SOSI Produktspesifikasjoner” og XSD-skjema for GML</a:t>
            </a:r>
          </a:p>
          <a:p>
            <a:r>
              <a:rPr lang="nb-NO" dirty="0" smtClean="0"/>
              <a:t>Lage SOSI Produktspesifikasjoner og XSD-skjema for GML og GL-eksempler for ulike formål i henhold til deltakernes behov/bestillinger</a:t>
            </a:r>
          </a:p>
          <a:p>
            <a:r>
              <a:rPr lang="nb-NO" dirty="0" smtClean="0"/>
              <a:t>Implementering i software, Informasjonsspredning</a:t>
            </a:r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 smtClean="0"/>
              <a:t>Nettverkstreff 05.02.2015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Prosjekt: Effektivisering og forbedring av ledningsdokumentasjon</a:t>
            </a:r>
          </a:p>
        </p:txBody>
      </p:sp>
    </p:spTree>
    <p:extLst>
      <p:ext uri="{BB962C8B-B14F-4D97-AF65-F5344CB8AC3E}">
        <p14:creationId xmlns:p14="http://schemas.microsoft.com/office/powerpoint/2010/main" val="879808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 smtClean="0"/>
              <a:t>Nettverkstreff 05.02.2015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 smtClean="0"/>
              <a:t>Bim</a:t>
            </a:r>
            <a:r>
              <a:rPr lang="nb-NO" dirty="0" smtClean="0"/>
              <a:t> – </a:t>
            </a:r>
            <a:r>
              <a:rPr lang="nb-NO" sz="2400" dirty="0" smtClean="0"/>
              <a:t>Bygnings-Informasjons-modell </a:t>
            </a:r>
            <a:endParaRPr lang="nb-NO" sz="2700" dirty="0"/>
          </a:p>
        </p:txBody>
      </p:sp>
      <p:pic>
        <p:nvPicPr>
          <p:cNvPr id="8" name="Plassholder for innhold 6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636" r="-66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64650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innhold 6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Plassholder for bunntekst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 smtClean="0"/>
              <a:t>Nettverkstreff 05.02.2015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BIM – Terminal2 Gardermoen (T2)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1189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innhold 6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Plassholder for bunntekst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 smtClean="0"/>
              <a:t>Nettverkstreff 05.02.2015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Hva er dette? - BIM? GIS? KART?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64650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Plassholder for bunntekst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 smtClean="0"/>
              <a:t>Nettverkstreff 05.02.2015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BIM? GIS? Eller KART?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5602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Plassholder for bunntekst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 smtClean="0"/>
              <a:t>Nettverkstreff 05.02.2015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BIM? GIS? Eller KART?</a:t>
            </a:r>
            <a:endParaRPr lang="nb-NO" dirty="0"/>
          </a:p>
        </p:txBody>
      </p:sp>
      <p:sp>
        <p:nvSpPr>
          <p:cNvPr id="5" name="TekstSylinder 4"/>
          <p:cNvSpPr txBox="1"/>
          <p:nvPr/>
        </p:nvSpPr>
        <p:spPr>
          <a:xfrm>
            <a:off x="6209902" y="1614406"/>
            <a:ext cx="22827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Arial" charset="0"/>
                <a:hlinkClick r:id="rId3"/>
              </a:rPr>
              <a:t>Eksempel vare i NOBB</a:t>
            </a:r>
            <a:r>
              <a:rPr lang="nb-NO" sz="2000" dirty="0">
                <a:latin typeface="Arial" charset="0"/>
              </a:rPr>
              <a:t> </a:t>
            </a:r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6715735" y="2389322"/>
            <a:ext cx="1763311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hlinkClick r:id="rId4"/>
              </a:rPr>
              <a:t>Link til NRF-basen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5602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Eksempler på aktuelle Produktspesifikasjoner:</a:t>
            </a:r>
          </a:p>
          <a:p>
            <a:r>
              <a:rPr lang="nb-NO" dirty="0" smtClean="0"/>
              <a:t>SVV – Produktspesifikasjon og XSD-skjema for dataleveranse til NVDB</a:t>
            </a:r>
          </a:p>
          <a:p>
            <a:r>
              <a:rPr lang="nb-NO" dirty="0"/>
              <a:t>SVV – Produktspesifikasjon og XSD-skjema for dataleveranse </a:t>
            </a:r>
            <a:r>
              <a:rPr lang="nb-NO" dirty="0" smtClean="0"/>
              <a:t>i henhold til </a:t>
            </a:r>
            <a:r>
              <a:rPr lang="nb-NO" dirty="0" err="1" smtClean="0"/>
              <a:t>Hb</a:t>
            </a:r>
            <a:r>
              <a:rPr lang="nb-NO" dirty="0" smtClean="0"/>
              <a:t> V770</a:t>
            </a:r>
          </a:p>
          <a:p>
            <a:r>
              <a:rPr lang="nb-NO" dirty="0" smtClean="0"/>
              <a:t>JBV, VAV, Avinor, FB </a:t>
            </a:r>
            <a:r>
              <a:rPr lang="nb-NO" dirty="0"/>
              <a:t>– </a:t>
            </a:r>
            <a:r>
              <a:rPr lang="nb-NO" dirty="0" err="1" smtClean="0"/>
              <a:t>ProduktspesifikasjonER</a:t>
            </a:r>
            <a:r>
              <a:rPr lang="nb-NO" dirty="0" smtClean="0"/>
              <a:t> </a:t>
            </a:r>
            <a:r>
              <a:rPr lang="nb-NO" dirty="0"/>
              <a:t>og XSD-skjema for </a:t>
            </a:r>
            <a:r>
              <a:rPr lang="nb-NO" dirty="0" smtClean="0"/>
              <a:t>dataleveranser </a:t>
            </a:r>
            <a:r>
              <a:rPr lang="nb-NO" dirty="0"/>
              <a:t>i henhold til </a:t>
            </a:r>
            <a:r>
              <a:rPr lang="nb-NO" dirty="0" smtClean="0"/>
              <a:t>aktuelt FDV-system/drift/som bygget OG i henhold til hver enkelt bestillers krav til dataleveranser fra prosjektering (dvs. </a:t>
            </a:r>
            <a:r>
              <a:rPr lang="nb-NO" smtClean="0"/>
              <a:t>MANGE produktspesifikasjoner</a:t>
            </a:r>
            <a:r>
              <a:rPr lang="nb-NO" dirty="0" smtClean="0"/>
              <a:t>/XSD-skjema)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 smtClean="0"/>
              <a:t>Nettverkstreff 05.02.2015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Prosjekt: Effektivisering og forbedring av ledningsdokumentasjon</a:t>
            </a:r>
          </a:p>
        </p:txBody>
      </p:sp>
    </p:spTree>
    <p:extLst>
      <p:ext uri="{BB962C8B-B14F-4D97-AF65-F5344CB8AC3E}">
        <p14:creationId xmlns:p14="http://schemas.microsoft.com/office/powerpoint/2010/main" val="3753423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nb-NO" dirty="0" smtClean="0"/>
              <a:t>UML</a:t>
            </a:r>
            <a:r>
              <a:rPr lang="nb-NO" dirty="0"/>
              <a:t>-modellering (</a:t>
            </a:r>
            <a:r>
              <a:rPr lang="nb-NO" dirty="0" smtClean="0"/>
              <a:t> </a:t>
            </a:r>
            <a:r>
              <a:rPr lang="nb-NO" dirty="0"/>
              <a:t>SOSI </a:t>
            </a:r>
            <a:r>
              <a:rPr lang="nb-NO" dirty="0"/>
              <a:t>Modellregister </a:t>
            </a:r>
            <a:r>
              <a:rPr lang="nb-NO" dirty="0" smtClean="0"/>
              <a:t>INKL</a:t>
            </a:r>
            <a:r>
              <a:rPr lang="nb-NO" dirty="0"/>
              <a:t>. Datakatalogen til NBDV)</a:t>
            </a:r>
          </a:p>
          <a:p>
            <a:pPr lvl="0"/>
            <a:r>
              <a:rPr lang="nb-NO" dirty="0" smtClean="0"/>
              <a:t>SOSI </a:t>
            </a:r>
            <a:r>
              <a:rPr lang="nb-NO" dirty="0" smtClean="0"/>
              <a:t>Produktspesifikasjons-skjema</a:t>
            </a:r>
            <a:r>
              <a:rPr lang="nb-NO" dirty="0"/>
              <a:t> for dataleveranser </a:t>
            </a:r>
            <a:r>
              <a:rPr lang="nb-NO" dirty="0" smtClean="0"/>
              <a:t>som </a:t>
            </a:r>
            <a:r>
              <a:rPr lang="nb-NO" dirty="0"/>
              <a:t>utplukk fra UML-</a:t>
            </a:r>
            <a:r>
              <a:rPr lang="nb-NO" dirty="0" smtClean="0"/>
              <a:t>modell </a:t>
            </a:r>
            <a:r>
              <a:rPr lang="nb-NO" dirty="0" smtClean="0"/>
              <a:t>(NB! INKL. Datakatalogen til NBDV)</a:t>
            </a:r>
            <a:endParaRPr lang="nb-NO" dirty="0" smtClean="0"/>
          </a:p>
          <a:p>
            <a:pPr lvl="0"/>
            <a:r>
              <a:rPr lang="nb-NO" dirty="0" smtClean="0"/>
              <a:t>Automatisk generering av XSD-skjema </a:t>
            </a:r>
            <a:r>
              <a:rPr lang="nb-NO" dirty="0" smtClean="0"/>
              <a:t>for GML (1 pr formål</a:t>
            </a:r>
            <a:r>
              <a:rPr lang="nb-NO" dirty="0"/>
              <a:t>/bestilling) </a:t>
            </a:r>
            <a:endParaRPr lang="nb-NO" dirty="0" smtClean="0"/>
          </a:p>
          <a:p>
            <a:r>
              <a:rPr lang="nb-NO" dirty="0" smtClean="0"/>
              <a:t>SOSI</a:t>
            </a:r>
            <a:r>
              <a:rPr lang="nb-NO" dirty="0"/>
              <a:t> Produktspesifikasjon </a:t>
            </a:r>
            <a:r>
              <a:rPr lang="nb-NO" dirty="0"/>
              <a:t>(1 pr formål/bestilling) </a:t>
            </a:r>
            <a:endParaRPr lang="nb-NO" dirty="0" smtClean="0"/>
          </a:p>
          <a:p>
            <a:pPr lvl="0"/>
            <a:r>
              <a:rPr lang="nb-NO" dirty="0" smtClean="0"/>
              <a:t>GML-</a:t>
            </a:r>
            <a:r>
              <a:rPr lang="nb-NO" dirty="0" smtClean="0"/>
              <a:t>eksempler</a:t>
            </a:r>
            <a:endParaRPr lang="nb-NO" dirty="0" smtClean="0"/>
          </a:p>
          <a:p>
            <a:pPr lvl="0"/>
            <a:endParaRPr lang="nb-NO" dirty="0" smtClean="0"/>
          </a:p>
          <a:p>
            <a:pPr lvl="0"/>
            <a:endParaRPr lang="nb-NO" dirty="0"/>
          </a:p>
          <a:p>
            <a:pPr lvl="0"/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 smtClean="0"/>
              <a:t>Nettverkstreff 05.02.2015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SOSI-</a:t>
            </a:r>
            <a:r>
              <a:rPr lang="nb-NO" dirty="0" smtClean="0"/>
              <a:t>metoden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6455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SOSI har over 600 samarbeidende aktører</a:t>
            </a:r>
          </a:p>
          <a:p>
            <a:r>
              <a:rPr lang="nb-NO" dirty="0" smtClean="0"/>
              <a:t>SOSI bygger på </a:t>
            </a:r>
            <a:r>
              <a:rPr lang="nb-NO" dirty="0" smtClean="0"/>
              <a:t>OGC/ISO</a:t>
            </a:r>
            <a:r>
              <a:rPr lang="nb-NO" dirty="0" smtClean="0"/>
              <a:t>/TC211 (UML, Feature </a:t>
            </a:r>
            <a:r>
              <a:rPr lang="nb-NO" dirty="0" err="1" smtClean="0"/>
              <a:t>Catalogues</a:t>
            </a:r>
            <a:r>
              <a:rPr lang="nb-NO" dirty="0" smtClean="0"/>
              <a:t>, Produktspesifikasjoner, GML, </a:t>
            </a:r>
            <a:r>
              <a:rPr lang="nb-NO" dirty="0" smtClean="0"/>
              <a:t>WFS (GML er internasjonalt og bringer oss et langt skritt videre mot WFS)</a:t>
            </a:r>
            <a:endParaRPr lang="nb-NO" dirty="0" smtClean="0"/>
          </a:p>
          <a:p>
            <a:r>
              <a:rPr lang="nb-NO" dirty="0" smtClean="0"/>
              <a:t>SOSI samarbeidet er forankret i Kartverket, </a:t>
            </a:r>
            <a:br>
              <a:rPr lang="nb-NO" dirty="0" smtClean="0"/>
            </a:br>
            <a:r>
              <a:rPr lang="nb-NO" dirty="0" smtClean="0"/>
              <a:t>med mandat fra </a:t>
            </a:r>
            <a:r>
              <a:rPr lang="nb-NO" dirty="0" smtClean="0"/>
              <a:t>KMD (økonomisk og faglig trygghet)</a:t>
            </a:r>
            <a:endParaRPr lang="nb-NO" dirty="0" smtClean="0"/>
          </a:p>
          <a:p>
            <a:r>
              <a:rPr lang="nb-NO" dirty="0" smtClean="0"/>
              <a:t>SOSI er en arbeidsmetode, ikke </a:t>
            </a:r>
            <a:r>
              <a:rPr lang="nb-NO" dirty="0" smtClean="0"/>
              <a:t>”prikkeformatet SOSI”</a:t>
            </a:r>
            <a:endParaRPr lang="nb-NO" dirty="0" smtClean="0"/>
          </a:p>
          <a:p>
            <a:r>
              <a:rPr lang="nb-NO" dirty="0" smtClean="0"/>
              <a:t>JEG TROR: </a:t>
            </a:r>
            <a:r>
              <a:rPr lang="nb-NO" dirty="0" smtClean="0"/>
              <a:t>SOSI-metoden </a:t>
            </a:r>
            <a:r>
              <a:rPr lang="nb-NO" dirty="0" smtClean="0"/>
              <a:t>kan også brukes for IFC… - </a:t>
            </a:r>
            <a:r>
              <a:rPr lang="nb-NO" dirty="0" smtClean="0"/>
              <a:t>?</a:t>
            </a:r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 smtClean="0"/>
              <a:t>Nettverkstreff 05.02.2015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Det er riktig å satse på SOSI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21739835"/>
      </p:ext>
    </p:extLst>
  </p:cSld>
  <p:clrMapOvr>
    <a:masterClrMapping/>
  </p:clrMapOvr>
</p:sld>
</file>

<file path=ppt/theme/theme1.xml><?xml version="1.0" encoding="utf-8"?>
<a:theme xmlns:a="http://schemas.openxmlformats.org/drawingml/2006/main" name="Ba-Nettverket">
  <a:themeElements>
    <a:clrScheme name="Egendefinert 1">
      <a:dk1>
        <a:sysClr val="windowText" lastClr="000000"/>
      </a:dk1>
      <a:lt1>
        <a:sysClr val="window" lastClr="FFFFFF"/>
      </a:lt1>
      <a:dk2>
        <a:srgbClr val="F79646"/>
      </a:dk2>
      <a:lt2>
        <a:srgbClr val="FFC000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1F497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Ba-Nettverket.thmx</Template>
  <TotalTime>5533</TotalTime>
  <Words>426</Words>
  <Application>Microsoft Macintosh PowerPoint</Application>
  <PresentationFormat>Skjermfremvisning (16:10)</PresentationFormat>
  <Paragraphs>61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3" baseType="lpstr">
      <vt:lpstr>Ba-Nettverket</vt:lpstr>
      <vt:lpstr>Inger Hokstad / BA-Nettverket</vt:lpstr>
      <vt:lpstr>Hva skjer</vt:lpstr>
      <vt:lpstr>Prosjekt: Effektivisering og forbedring av ledningsdokumentasjon </vt:lpstr>
      <vt:lpstr>Prosjekt: Effektivisering og forbedring av ledningsdokumentasjon</vt:lpstr>
      <vt:lpstr>Bim – Bygnings-Informasjons-modell </vt:lpstr>
      <vt:lpstr>BIM – Terminal2 Gardermoen (T2)</vt:lpstr>
      <vt:lpstr>Hva er dette? - BIM? GIS? KART?</vt:lpstr>
      <vt:lpstr>BIM? GIS? Eller KART?</vt:lpstr>
      <vt:lpstr>BIM? GIS? Eller KART?</vt:lpstr>
      <vt:lpstr>Prosjekt: Effektivisering og forbedring av ledningsdokumentasjon</vt:lpstr>
      <vt:lpstr>SOSI-metoden </vt:lpstr>
      <vt:lpstr>Det er riktig å satse på SOSI</vt:lpstr>
    </vt:vector>
  </TitlesOfParts>
  <Company>Privat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Inger</dc:creator>
  <cp:lastModifiedBy>Inger Hokstad</cp:lastModifiedBy>
  <cp:revision>335</cp:revision>
  <dcterms:created xsi:type="dcterms:W3CDTF">2009-07-08T19:09:05Z</dcterms:created>
  <dcterms:modified xsi:type="dcterms:W3CDTF">2015-02-04T14:26:36Z</dcterms:modified>
</cp:coreProperties>
</file>